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302" r:id="rId2"/>
    <p:sldId id="330" r:id="rId3"/>
    <p:sldId id="340" r:id="rId4"/>
    <p:sldId id="343" r:id="rId5"/>
    <p:sldId id="344" r:id="rId6"/>
    <p:sldId id="342" r:id="rId7"/>
    <p:sldId id="324" r:id="rId8"/>
    <p:sldId id="321" r:id="rId9"/>
    <p:sldId id="311" r:id="rId10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Виктор Васильевич Лосев" initials="ВВЛ" lastIdx="4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68922" autoAdjust="0"/>
  </p:normalViewPr>
  <p:slideViewPr>
    <p:cSldViewPr>
      <p:cViewPr varScale="1">
        <p:scale>
          <a:sx n="74" d="100"/>
          <a:sy n="74" d="100"/>
        </p:scale>
        <p:origin x="-570" y="-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397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00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00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4219A4-D840-434A-970A-02EA7D818DD2}" type="datetimeFigureOut">
              <a:rPr lang="ru-RU" smtClean="0"/>
              <a:t>22.05.2019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630"/>
            <a:ext cx="2946400" cy="4980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8630"/>
            <a:ext cx="2946400" cy="4980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4A00DF-4A5B-4B47-8721-1D45523D6C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64078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00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00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9EA6C8-85E0-45F9-BBB4-6CED29CFD613}" type="datetimeFigureOut">
              <a:rPr lang="ru-RU" smtClean="0"/>
              <a:t>22.05.2019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39838"/>
            <a:ext cx="595630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7365"/>
            <a:ext cx="5438775" cy="390904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630"/>
            <a:ext cx="2946400" cy="4980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630"/>
            <a:ext cx="2946400" cy="4980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95DAFB-D898-4DCA-9998-0D87BA7F59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5311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ввода модернизированной ГИС в эксплуатацию требуется подтверждение соответствия требованиям</a:t>
            </a:r>
            <a:r>
              <a:rPr lang="ru-RU" sz="1200" baseline="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безопасности информации </a:t>
            </a:r>
            <a:r>
              <a:rPr lang="ru-RU" sz="12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(слайд № 14).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Положение по аттестации Гостехкомиссии (ФСТЭК России) от 25 ноября 1994 г, позволяет органу по аттестации </a:t>
            </a:r>
            <a:r>
              <a:rPr lang="ru-RU" sz="1200" dirty="0">
                <a:solidFill>
                  <a:srgbClr val="1F497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принимать решение о необходимости проведения дополнительной проверки эффективности защиты информации, на основе анализа изменений в информационной</a:t>
            </a:r>
            <a:r>
              <a:rPr lang="ru-RU" sz="1200" baseline="0" dirty="0">
                <a:solidFill>
                  <a:srgbClr val="1F497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системе.</a:t>
            </a:r>
            <a:r>
              <a:rPr lang="ru-RU" sz="1200" dirty="0">
                <a:solidFill>
                  <a:srgbClr val="1F497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u-RU" dirty="0"/>
              <a:t>При увеличении угроз безопасности информации или изменения проектных решений, реализованных при создании системы защиты информации, проводятся дополнительные аттестационные испытания в рамках действующего аттестата соответствия.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95DAFB-D898-4DCA-9998-0D87BA7F590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25381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 импортозамещении, 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техническое задание не модернизацию ГИС должны обязательно включаться (с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лайд № 10)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- требования к техническим средствам на которых будут функционировать компоненты ГИС;</a:t>
            </a:r>
          </a:p>
          <a:p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- требования к программным средствам и программной среде функционирования компонентов ГИС;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- требования к модернизации подсистемы защиты информации в ГИС.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95DAFB-D898-4DCA-9998-0D87BA7F5907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45862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 импортозамещении, 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техническое задание не модернизацию ГИС должны обязательно включаться (с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лайд № 10)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- требования к техническим средствам на которых будут функционировать компоненты ГИС;</a:t>
            </a:r>
          </a:p>
          <a:p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- требования к программным средствам и программной среде функционирования компонентов ГИС;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- требования к модернизации подсистемы защиты информации в ГИС.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95DAFB-D898-4DCA-9998-0D87BA7F5907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98357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 импортозамещении, 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техническое задание не модернизацию ГИС должны обязательно включаться (с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лайд № 10)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- требования к техническим средствам на которых будут функционировать компоненты ГИС;</a:t>
            </a:r>
          </a:p>
          <a:p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- требования к программным средствам и программной среде функционирования компонентов ГИС;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- требования к модернизации подсистемы защиты информации в ГИС.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95DAFB-D898-4DCA-9998-0D87BA7F5907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02970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 импортозамещении, 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техническое задание не модернизацию ГИС должны обязательно включаться (с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лайд № 10)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- требования к техническим средствам на которых будут функционировать компоненты ГИС;</a:t>
            </a:r>
          </a:p>
          <a:p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- требования к программным средствам и программной среде функционирования компонентов ГИС;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- требования к модернизации подсистемы защиты информации в ГИС.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95DAFB-D898-4DCA-9998-0D87BA7F5907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09342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0688" y="1239838"/>
            <a:ext cx="5956300" cy="33512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 принятии решений об применении того или иного технического решения, средства защиты информации, необходимо учитывать особенности их реализации. 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Например, средство защиты информации одного и того же производителя запросто может обладать разным функционалом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для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разных ОС, и, как следствие, может обладать расширенными возможностями, либо наоборот возможностями более узкими для реализации мер защиты при создании системы защиты информации.</a:t>
            </a:r>
          </a:p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dirty="0"/>
              <a:t>Для</a:t>
            </a:r>
            <a:r>
              <a:rPr lang="ru-RU" baseline="0" dirty="0"/>
              <a:t> </a:t>
            </a:r>
            <a:r>
              <a:rPr lang="ru-RU" dirty="0"/>
              <a:t>примера, на слайде №</a:t>
            </a:r>
            <a:r>
              <a:rPr lang="ru-RU" baseline="0" dirty="0"/>
              <a:t> 12</a:t>
            </a:r>
            <a:r>
              <a:rPr lang="ru-RU" dirty="0"/>
              <a:t> приведены выдержки из профилей защиты (на соответствие которым проводится сертификация) для операционной системы общего назначения (тип «А», 4-го класса) и межсетевого экрана уровня узла (тип «В»,</a:t>
            </a:r>
            <a:r>
              <a:rPr lang="ru-RU" baseline="0" dirty="0"/>
              <a:t> 4-го класса).</a:t>
            </a:r>
          </a:p>
          <a:p>
            <a:r>
              <a:rPr lang="ru-RU" baseline="0" dirty="0"/>
              <a:t>В профиле защиты для операционной системы прописан функционал (</a:t>
            </a:r>
            <a:r>
              <a:rPr lang="ru-RU" u="sng" baseline="0" dirty="0"/>
              <a:t>4 пункта</a:t>
            </a:r>
            <a:r>
              <a:rPr lang="ru-RU" baseline="0" dirty="0"/>
              <a:t>) по фильтрации входящих и исходящих сетевых потоков, что позволяет предположить, что в сертифицированной ОС реализуется мера защиты УПД.3 требований ФСТЭК.</a:t>
            </a:r>
          </a:p>
          <a:p>
            <a:r>
              <a:rPr lang="ru-RU" baseline="0" dirty="0"/>
              <a:t>Однако это не так! Указанного функционала не достаточно для реализации меры защиты УПД.3. Полный функционал, необходимый для реализации УПД.3, приведен в профиле защиты для межсетевого экрана, </a:t>
            </a:r>
            <a:r>
              <a:rPr lang="ru-RU" u="sng" baseline="0" dirty="0"/>
              <a:t>и он содержит 15 пунктов</a:t>
            </a:r>
            <a:r>
              <a:rPr lang="ru-RU" baseline="0" dirty="0"/>
              <a:t>!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95DAFB-D898-4DCA-9998-0D87BA7F5907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36705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0688" y="1239838"/>
            <a:ext cx="5956300" cy="33512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ООО «СпецЦентр» - это сплоченная команда профессионалов с богатым опытом проведения работ в Ямало-Ненецком автономном округе.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   В 2010-2018 годах проведены работы по защите объектов информатизации (информационных систем и информационных ресурсов) ИОГВ ЯНАО (департаменты, управления и службы),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органов местного самоуправления (администрации МО, городов, поселков, сел и др.), государственных и муниципальных учреждений ЯНАО.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   Специалисты ООО «СпецЦентр» обладают всеми необходимыми компетенциями в области информационной безопасности.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Мы сотрудничаем с</a:t>
            </a:r>
            <a:r>
              <a:rPr lang="ru-RU" baseline="0" dirty="0"/>
              <a:t> федеральными структурами и органами государственной власти Российской Федерации.</a:t>
            </a:r>
            <a:endParaRPr lang="ru-RU" dirty="0"/>
          </a:p>
          <a:p>
            <a:r>
              <a:rPr lang="ru-RU" dirty="0"/>
              <a:t>   Также «СпецЦентр» сотрудничает со всеми крупнейшими производителями и поставщиками программного обеспечения и</a:t>
            </a:r>
            <a:r>
              <a:rPr lang="ru-RU" baseline="0" dirty="0"/>
              <a:t> </a:t>
            </a:r>
            <a:r>
              <a:rPr lang="ru-RU" dirty="0"/>
              <a:t>специализированного оборудования предназначенного для защиты информации.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7B6320-413A-4958-91F6-9563569BFBC8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43876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95DAFB-D898-4DCA-9998-0D87BA7F5907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2848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02F24-0B34-4747-A00E-2E41D3E2743F}" type="datetimeFigureOut">
              <a:rPr lang="ru-RU" smtClean="0"/>
              <a:t>22.05.2019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AC0CD-CB77-4A62-8419-046DD9EE83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6197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02F24-0B34-4747-A00E-2E41D3E2743F}" type="datetimeFigureOut">
              <a:rPr lang="ru-RU" smtClean="0"/>
              <a:t>22.05.2019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AC0CD-CB77-4A62-8419-046DD9EE83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0768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02F24-0B34-4747-A00E-2E41D3E2743F}" type="datetimeFigureOut">
              <a:rPr lang="ru-RU" smtClean="0"/>
              <a:t>22.05.2019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AC0CD-CB77-4A62-8419-046DD9EE83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622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02F24-0B34-4747-A00E-2E41D3E2743F}" type="datetimeFigureOut">
              <a:rPr lang="ru-RU" smtClean="0"/>
              <a:t>22.05.2019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AC0CD-CB77-4A62-8419-046DD9EE83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2537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02F24-0B34-4747-A00E-2E41D3E2743F}" type="datetimeFigureOut">
              <a:rPr lang="ru-RU" smtClean="0"/>
              <a:t>22.05.2019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AC0CD-CB77-4A62-8419-046DD9EE83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6082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02F24-0B34-4747-A00E-2E41D3E2743F}" type="datetimeFigureOut">
              <a:rPr lang="ru-RU" smtClean="0"/>
              <a:t>22.05.2019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AC0CD-CB77-4A62-8419-046DD9EE83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5579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02F24-0B34-4747-A00E-2E41D3E2743F}" type="datetimeFigureOut">
              <a:rPr lang="ru-RU" smtClean="0"/>
              <a:t>22.05.2019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AC0CD-CB77-4A62-8419-046DD9EE83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6923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02F24-0B34-4747-A00E-2E41D3E2743F}" type="datetimeFigureOut">
              <a:rPr lang="ru-RU" smtClean="0"/>
              <a:t>22.05.2019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AC0CD-CB77-4A62-8419-046DD9EE83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4080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02F24-0B34-4747-A00E-2E41D3E2743F}" type="datetimeFigureOut">
              <a:rPr lang="ru-RU" smtClean="0"/>
              <a:t>22.05.2019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AC0CD-CB77-4A62-8419-046DD9EE83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1194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02F24-0B34-4747-A00E-2E41D3E2743F}" type="datetimeFigureOut">
              <a:rPr lang="ru-RU" smtClean="0"/>
              <a:t>22.05.2019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AC0CD-CB77-4A62-8419-046DD9EE83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1996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02F24-0B34-4747-A00E-2E41D3E2743F}" type="datetimeFigureOut">
              <a:rPr lang="ru-RU" smtClean="0"/>
              <a:t>22.05.2019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AC0CD-CB77-4A62-8419-046DD9EE83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7284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A02F24-0B34-4747-A00E-2E41D3E2743F}" type="datetimeFigureOut">
              <a:rPr lang="ru-RU" smtClean="0"/>
              <a:t>22.05.2019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1AC0CD-CB77-4A62-8419-046DD9EE83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6426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18" Type="http://schemas.openxmlformats.org/officeDocument/2006/relationships/image" Target="../media/image19.jpeg"/><Relationship Id="rId3" Type="http://schemas.openxmlformats.org/officeDocument/2006/relationships/image" Target="../media/image2.jpeg"/><Relationship Id="rId7" Type="http://schemas.openxmlformats.org/officeDocument/2006/relationships/image" Target="../media/image8.jpeg"/><Relationship Id="rId12" Type="http://schemas.openxmlformats.org/officeDocument/2006/relationships/image" Target="../media/image13.png"/><Relationship Id="rId17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jpeg"/><Relationship Id="rId5" Type="http://schemas.openxmlformats.org/officeDocument/2006/relationships/image" Target="../media/image6.png"/><Relationship Id="rId15" Type="http://schemas.openxmlformats.org/officeDocument/2006/relationships/image" Target="../media/image16.jpe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jpeg"/><Relationship Id="rId1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04" y="-19343"/>
            <a:ext cx="12228503" cy="687615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735960" y="1988840"/>
            <a:ext cx="6192688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400" dirty="0">
                <a:solidFill>
                  <a:schemeClr val="bg1"/>
                </a:solidFill>
              </a:rPr>
              <a:t>Особенности </a:t>
            </a:r>
            <a:r>
              <a:rPr lang="ru-RU" sz="4400" dirty="0" smtClean="0">
                <a:solidFill>
                  <a:schemeClr val="bg1"/>
                </a:solidFill>
              </a:rPr>
              <a:t>предоставления доступа к ресурсам ИС ГЖС </a:t>
            </a:r>
            <a:endParaRPr lang="ru-RU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720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_6739857143489817462m_821575101544032713700E20C39-CEE3-47CD-986E-D3CF12F36671" descr="image001">
            <a:extLst>
              <a:ext uri="{FF2B5EF4-FFF2-40B4-BE49-F238E27FC236}">
                <a16:creationId xmlns:a16="http://schemas.microsoft.com/office/drawing/2014/main" xmlns="" id="{17DB0662-14F1-4703-A4E6-BA3535F9EE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1" y="0"/>
            <a:ext cx="12185239" cy="1340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Номер слайда 3">
            <a:extLst>
              <a:ext uri="{FF2B5EF4-FFF2-40B4-BE49-F238E27FC236}">
                <a16:creationId xmlns:a16="http://schemas.microsoft.com/office/drawing/2014/main" xmlns="" id="{2C77D68F-541E-4BAC-ACC0-AB4975E43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64552" y="6525345"/>
            <a:ext cx="1099362" cy="317862"/>
          </a:xfrm>
        </p:spPr>
        <p:txBody>
          <a:bodyPr/>
          <a:lstStyle/>
          <a:p>
            <a:r>
              <a:rPr lang="ru-RU" sz="1400" dirty="0">
                <a:solidFill>
                  <a:schemeClr val="tx1"/>
                </a:solidFill>
              </a:rPr>
              <a:t>Слайд №</a:t>
            </a:r>
            <a:fld id="{77E2E284-C50D-49FE-99FC-CDC02C4DAA4F}" type="slidenum">
              <a:rPr lang="ru-RU" sz="1400">
                <a:solidFill>
                  <a:schemeClr val="tx1"/>
                </a:solidFill>
              </a:rPr>
              <a:t>2</a:t>
            </a:fld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761" y="879103"/>
            <a:ext cx="121571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ea typeface="Open Sans" pitchFamily="34" charset="0"/>
                <a:cs typeface="Arial" panose="020B0604020202020204" pitchFamily="34" charset="0"/>
              </a:rPr>
              <a:t>Защита информации ИС ГЖС</a:t>
            </a:r>
            <a:endParaRPr lang="ru-RU" sz="2400" dirty="0">
              <a:solidFill>
                <a:schemeClr val="bg1"/>
              </a:solidFill>
              <a:ea typeface="Open Sans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с двумя скругленными соседними углами 7"/>
          <p:cNvSpPr/>
          <p:nvPr/>
        </p:nvSpPr>
        <p:spPr>
          <a:xfrm>
            <a:off x="2135560" y="1829214"/>
            <a:ext cx="8928992" cy="777482"/>
          </a:xfrm>
          <a:prstGeom prst="round2Same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 type="none" w="sm" len="sm"/>
            <a:tailEnd/>
          </a:ln>
          <a:effectLst>
            <a:outerShdw dist="107763" dir="18900000" algn="ctr" rotWithShape="0">
              <a:schemeClr val="bg1">
                <a:lumMod val="50000"/>
              </a:schemeClr>
            </a:outerShdw>
          </a:effectLst>
        </p:spPr>
        <p:txBody>
          <a:bodyPr wrap="none" lIns="73025" tIns="36512" rIns="73025" bIns="36512" anchor="ctr"/>
          <a:lstStyle/>
          <a:p>
            <a:pPr algn="ctr"/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36194" y="4820859"/>
            <a:ext cx="2244389" cy="731277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>
            <a:solidFill>
              <a:schemeClr val="tx1"/>
            </a:solidFill>
            <a:miter lim="800000"/>
            <a:headEnd type="none" w="sm" len="sm"/>
            <a:tailEnd/>
          </a:ln>
          <a:effectLst>
            <a:outerShdw dist="107763" dir="18900000" algn="ctr" rotWithShape="0">
              <a:schemeClr val="bg1">
                <a:lumMod val="50000"/>
              </a:schemeClr>
            </a:outerShdw>
          </a:effectLst>
        </p:spPr>
        <p:txBody>
          <a:bodyPr wrap="none" lIns="73025" tIns="36512" rIns="73025" bIns="36512" anchor="ctr"/>
          <a:lstStyle/>
          <a:p>
            <a:pPr algn="ctr"/>
            <a:r>
              <a:rPr lang="ru-R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ПП РФ №</a:t>
            </a:r>
            <a:r>
              <a:rPr lang="ru-R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1119</a:t>
            </a:r>
            <a:br>
              <a:rPr lang="ru-R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</a:br>
            <a:r>
              <a:rPr lang="ru-R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от </a:t>
            </a:r>
            <a:r>
              <a:rPr lang="ru-R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01.11.2012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135560" y="1830595"/>
            <a:ext cx="89289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Подтверждено соответствие ИС ГЖС требованиям </a:t>
            </a:r>
            <a:r>
              <a:rPr lang="ru-RU" sz="2000" b="1" dirty="0">
                <a:solidFill>
                  <a:schemeClr val="bg1"/>
                </a:solidFill>
              </a:rPr>
              <a:t>безопасности информации</a:t>
            </a:r>
            <a:br>
              <a:rPr lang="ru-RU" sz="2000" b="1" dirty="0">
                <a:solidFill>
                  <a:schemeClr val="bg1"/>
                </a:solidFill>
              </a:rPr>
            </a:br>
            <a:r>
              <a:rPr lang="ru-RU" sz="2000" b="1" dirty="0" smtClean="0">
                <a:solidFill>
                  <a:schemeClr val="bg1"/>
                </a:solidFill>
              </a:rPr>
              <a:t>(Аттестат </a:t>
            </a:r>
            <a:r>
              <a:rPr lang="ru-RU" sz="2000" b="1" dirty="0">
                <a:solidFill>
                  <a:schemeClr val="bg1"/>
                </a:solidFill>
              </a:rPr>
              <a:t>соответствия № СЦ/2019/ИБ-015 до 20 марта 2022 г</a:t>
            </a:r>
            <a:r>
              <a:rPr lang="ru-RU" sz="2000" b="1" dirty="0" smtClean="0">
                <a:solidFill>
                  <a:schemeClr val="bg1"/>
                </a:solidFill>
              </a:rPr>
              <a:t>.)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007768" y="3068960"/>
            <a:ext cx="2272815" cy="977764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>
            <a:solidFill>
              <a:schemeClr val="tx1"/>
            </a:solidFill>
            <a:miter lim="800000"/>
            <a:headEnd type="none" w="sm" len="sm"/>
            <a:tailEnd/>
          </a:ln>
          <a:effectLst>
            <a:outerShdw dist="107763" dir="18900000" algn="ctr" rotWithShape="0">
              <a:schemeClr val="bg1">
                <a:lumMod val="50000"/>
              </a:schemeClr>
            </a:outerShdw>
          </a:effectLst>
        </p:spPr>
        <p:txBody>
          <a:bodyPr wrap="none" lIns="73025" tIns="36512" rIns="73025" bIns="36512" anchor="ctr"/>
          <a:lstStyle/>
          <a:p>
            <a:pPr algn="ctr"/>
            <a:r>
              <a:rPr lang="ru-R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Приказ ФСТЭК</a:t>
            </a:r>
          </a:p>
          <a:p>
            <a:pPr algn="ctr"/>
            <a:r>
              <a:rPr lang="ru-R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от 11.02.2013 </a:t>
            </a:r>
            <a:r>
              <a:rPr lang="en-US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N 17</a:t>
            </a:r>
            <a:endParaRPr lang="ru-RU" sz="2000" b="1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</p:txBody>
      </p:sp>
      <p:sp>
        <p:nvSpPr>
          <p:cNvPr id="14" name="AutoShape 11"/>
          <p:cNvSpPr>
            <a:spLocks noChangeArrowheads="1"/>
          </p:cNvSpPr>
          <p:nvPr/>
        </p:nvSpPr>
        <p:spPr bwMode="auto">
          <a:xfrm>
            <a:off x="6600056" y="4820859"/>
            <a:ext cx="876686" cy="731278"/>
          </a:xfrm>
          <a:prstGeom prst="rightArrow">
            <a:avLst>
              <a:gd name="adj1" fmla="val 50000"/>
              <a:gd name="adj2" fmla="val 77194"/>
            </a:avLst>
          </a:prstGeom>
          <a:solidFill>
            <a:srgbClr val="FF0000">
              <a:alpha val="50195"/>
            </a:srgbClr>
          </a:solidFill>
          <a:ln w="9525">
            <a:solidFill>
              <a:srgbClr val="FF6600"/>
            </a:solidFill>
            <a:miter lim="800000"/>
            <a:headEnd type="none" w="sm" len="sm"/>
            <a:tailEnd/>
          </a:ln>
        </p:spPr>
        <p:txBody>
          <a:bodyPr wrap="none" lIns="73025" tIns="36512" rIns="73025" bIns="36512"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FF66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AutoShape 11"/>
          <p:cNvSpPr>
            <a:spLocks noChangeArrowheads="1"/>
          </p:cNvSpPr>
          <p:nvPr/>
        </p:nvSpPr>
        <p:spPr bwMode="auto">
          <a:xfrm>
            <a:off x="6538204" y="3159171"/>
            <a:ext cx="853940" cy="731278"/>
          </a:xfrm>
          <a:prstGeom prst="rightArrow">
            <a:avLst>
              <a:gd name="adj1" fmla="val 50000"/>
              <a:gd name="adj2" fmla="val 77194"/>
            </a:avLst>
          </a:prstGeom>
          <a:solidFill>
            <a:srgbClr val="FF0000">
              <a:alpha val="50195"/>
            </a:srgbClr>
          </a:solidFill>
          <a:ln w="9525">
            <a:solidFill>
              <a:srgbClr val="FF6600"/>
            </a:solidFill>
            <a:miter lim="800000"/>
            <a:headEnd type="none" w="sm" len="sm"/>
            <a:tailEnd/>
          </a:ln>
        </p:spPr>
        <p:txBody>
          <a:bodyPr wrap="none" lIns="73025" tIns="36512" rIns="73025" bIns="36512"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FF66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1464" y="1720693"/>
            <a:ext cx="737124" cy="927689"/>
          </a:xfrm>
          <a:prstGeom prst="rect">
            <a:avLst/>
          </a:prstGeom>
        </p:spPr>
      </p:pic>
      <p:sp>
        <p:nvSpPr>
          <p:cNvPr id="12" name="Правильный пятиугольник 11"/>
          <p:cNvSpPr/>
          <p:nvPr/>
        </p:nvSpPr>
        <p:spPr>
          <a:xfrm>
            <a:off x="7680176" y="3139643"/>
            <a:ext cx="970509" cy="792088"/>
          </a:xfrm>
          <a:prstGeom prst="pentag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ysClr val="windowText" lastClr="000000"/>
                </a:solidFill>
              </a:rPr>
              <a:t>К-3</a:t>
            </a:r>
            <a:endParaRPr lang="ru-RU" b="1" dirty="0">
              <a:solidFill>
                <a:sysClr val="windowText" lastClr="000000"/>
              </a:solidFill>
            </a:endParaRPr>
          </a:p>
        </p:txBody>
      </p:sp>
      <p:sp>
        <p:nvSpPr>
          <p:cNvPr id="17" name="Правильный пятиугольник 16"/>
          <p:cNvSpPr/>
          <p:nvPr/>
        </p:nvSpPr>
        <p:spPr>
          <a:xfrm>
            <a:off x="7680176" y="4760048"/>
            <a:ext cx="1008112" cy="792088"/>
          </a:xfrm>
          <a:prstGeom prst="pentag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ysClr val="windowText" lastClr="000000"/>
                </a:solidFill>
              </a:rPr>
              <a:t>3 уз</a:t>
            </a:r>
            <a:endParaRPr lang="ru-RU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280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248"/>
          <p:cNvSpPr/>
          <p:nvPr/>
        </p:nvSpPr>
        <p:spPr>
          <a:xfrm>
            <a:off x="717036" y="5120689"/>
            <a:ext cx="949053" cy="640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pPr lvl="1" defTabSz="370331"/>
            <a:r>
              <a:rPr lang="ru-RU" dirty="0">
                <a:solidFill>
                  <a:srgbClr val="FFFFFF"/>
                </a:solidFill>
              </a:rPr>
              <a:t>1300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3071664" y="4121898"/>
            <a:ext cx="6016071" cy="648072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 type="none" w="sm" len="sm"/>
            <a:tailEnd/>
          </a:ln>
          <a:effectLst>
            <a:outerShdw dist="107763" dir="18900000" algn="ctr" rotWithShape="0">
              <a:schemeClr val="bg1">
                <a:lumMod val="50000"/>
              </a:schemeClr>
            </a:outerShdw>
          </a:effectLst>
        </p:spPr>
        <p:txBody>
          <a:bodyPr wrap="none" lIns="73025" tIns="36512" rIns="73025" bIns="36512" anchor="ctr"/>
          <a:lstStyle/>
          <a:p>
            <a:pPr algn="ctr"/>
            <a:r>
              <a:rPr lang="ru-RU" sz="2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Регламент доступа к ресурсам ИС ГЖС    </a:t>
            </a:r>
            <a:endParaRPr lang="ru-RU" sz="2400" b="1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3071664" y="5030154"/>
            <a:ext cx="5998396" cy="459231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 type="none" w="sm" len="sm"/>
            <a:tailEnd/>
          </a:ln>
          <a:effectLst>
            <a:outerShdw dist="107763" dir="18900000" algn="ctr" rotWithShape="0">
              <a:schemeClr val="bg1">
                <a:lumMod val="50000"/>
              </a:schemeClr>
            </a:outerShdw>
          </a:effectLst>
        </p:spPr>
        <p:txBody>
          <a:bodyPr wrap="none" lIns="73025" tIns="36512" rIns="73025" bIns="36512" anchor="ctr"/>
          <a:lstStyle/>
          <a:p>
            <a:pPr algn="ctr"/>
            <a:r>
              <a:rPr lang="ru-RU" sz="2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Прил.1   Соглашение о взаимодействии</a:t>
            </a:r>
            <a:endParaRPr lang="ru-RU" sz="2400" b="1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0885260" y="6381328"/>
            <a:ext cx="1189695" cy="288032"/>
          </a:xfrm>
        </p:spPr>
        <p:txBody>
          <a:bodyPr/>
          <a:lstStyle/>
          <a:p>
            <a:r>
              <a:rPr lang="ru-RU" sz="1400" dirty="0">
                <a:solidFill>
                  <a:prstClr val="black"/>
                </a:solidFill>
              </a:rPr>
              <a:t>Слайд №</a:t>
            </a:r>
            <a:fld id="{77E2E284-C50D-49FE-99FC-CDC02C4DAA4F}" type="slidenum">
              <a:rPr lang="ru-RU" sz="1400" smtClean="0">
                <a:solidFill>
                  <a:prstClr val="black"/>
                </a:solidFill>
              </a:rPr>
              <a:pPr/>
              <a:t>3</a:t>
            </a:fld>
            <a:endParaRPr lang="ru-RU" sz="1400" dirty="0">
              <a:solidFill>
                <a:prstClr val="black"/>
              </a:solidFill>
            </a:endParaRPr>
          </a:p>
        </p:txBody>
      </p:sp>
      <p:pic>
        <p:nvPicPr>
          <p:cNvPr id="22" name="m_6739857143489817462m_821575101544032713700E20C39-CEE3-47CD-986E-D3CF12F36671" descr="image001">
            <a:extLst>
              <a:ext uri="{FF2B5EF4-FFF2-40B4-BE49-F238E27FC236}">
                <a16:creationId xmlns:a16="http://schemas.microsoft.com/office/drawing/2014/main" xmlns="" id="{17DB0662-14F1-4703-A4E6-BA3535F9EE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1" y="0"/>
            <a:ext cx="12185239" cy="1340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hape 168"/>
          <p:cNvSpPr txBox="1">
            <a:spLocks/>
          </p:cNvSpPr>
          <p:nvPr/>
        </p:nvSpPr>
        <p:spPr>
          <a:xfrm>
            <a:off x="1824260" y="937141"/>
            <a:ext cx="8736971" cy="4552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>
            <a:lvl1pPr>
              <a:defRPr sz="2200" spc="-50">
                <a:latin typeface="Akzidenz-Grotesk Pro Med"/>
                <a:ea typeface="Akzidenz-Grotesk Pro Med"/>
                <a:cs typeface="Akzidenz-Grotesk Pro Med"/>
                <a:sym typeface="Akzidenz-Grotesk Pro Med"/>
              </a:defRPr>
            </a:lvl1pPr>
            <a:lvl2pPr>
              <a:defRPr sz="2200" spc="-50">
                <a:latin typeface="Akzidenz-Grotesk Pro Med"/>
                <a:ea typeface="Akzidenz-Grotesk Pro Med"/>
                <a:cs typeface="Akzidenz-Grotesk Pro Med"/>
                <a:sym typeface="Akzidenz-Grotesk Pro Med"/>
              </a:defRPr>
            </a:lvl2pPr>
            <a:lvl3pPr>
              <a:defRPr sz="2200" spc="-50">
                <a:latin typeface="Akzidenz-Grotesk Pro Med"/>
                <a:ea typeface="Akzidenz-Grotesk Pro Med"/>
                <a:cs typeface="Akzidenz-Grotesk Pro Med"/>
                <a:sym typeface="Akzidenz-Grotesk Pro Med"/>
              </a:defRPr>
            </a:lvl3pPr>
            <a:lvl4pPr>
              <a:defRPr sz="2200" spc="-50">
                <a:latin typeface="Akzidenz-Grotesk Pro Med"/>
                <a:ea typeface="Akzidenz-Grotesk Pro Med"/>
                <a:cs typeface="Akzidenz-Grotesk Pro Med"/>
                <a:sym typeface="Akzidenz-Grotesk Pro Med"/>
              </a:defRPr>
            </a:lvl4pPr>
            <a:lvl5pPr>
              <a:defRPr sz="2200" spc="-50">
                <a:latin typeface="Akzidenz-Grotesk Pro Med"/>
                <a:ea typeface="Akzidenz-Grotesk Pro Med"/>
                <a:cs typeface="Akzidenz-Grotesk Pro Med"/>
                <a:sym typeface="Akzidenz-Grotesk Pro Med"/>
              </a:defRPr>
            </a:lvl5pPr>
            <a:lvl6pPr indent="457200">
              <a:defRPr sz="2200" spc="-50">
                <a:latin typeface="Akzidenz-Grotesk Pro Med"/>
                <a:ea typeface="Akzidenz-Grotesk Pro Med"/>
                <a:cs typeface="Akzidenz-Grotesk Pro Med"/>
                <a:sym typeface="Akzidenz-Grotesk Pro Med"/>
              </a:defRPr>
            </a:lvl6pPr>
            <a:lvl7pPr indent="914400">
              <a:defRPr sz="2200" spc="-50">
                <a:latin typeface="Akzidenz-Grotesk Pro Med"/>
                <a:ea typeface="Akzidenz-Grotesk Pro Med"/>
                <a:cs typeface="Akzidenz-Grotesk Pro Med"/>
                <a:sym typeface="Akzidenz-Grotesk Pro Med"/>
              </a:defRPr>
            </a:lvl7pPr>
            <a:lvl8pPr indent="1371600">
              <a:defRPr sz="2200" spc="-50">
                <a:latin typeface="Akzidenz-Grotesk Pro Med"/>
                <a:ea typeface="Akzidenz-Grotesk Pro Med"/>
                <a:cs typeface="Akzidenz-Grotesk Pro Med"/>
                <a:sym typeface="Akzidenz-Grotesk Pro Med"/>
              </a:defRPr>
            </a:lvl8pPr>
            <a:lvl9pPr indent="1828800">
              <a:defRPr sz="2200" spc="-50">
                <a:latin typeface="Akzidenz-Grotesk Pro Med"/>
                <a:ea typeface="Akzidenz-Grotesk Pro Med"/>
                <a:cs typeface="Akzidenz-Grotesk Pro Med"/>
                <a:sym typeface="Akzidenz-Grotesk Pro Med"/>
              </a:defRPr>
            </a:lvl9pPr>
          </a:lstStyle>
          <a:p>
            <a:pPr algn="ctr" defTabSz="914400">
              <a:defRPr spc="0"/>
            </a:pPr>
            <a:r>
              <a:rPr lang="ru-RU" spc="0" dirty="0">
                <a:solidFill>
                  <a:schemeClr val="bg1"/>
                </a:solidFill>
              </a:rPr>
              <a:t>Требования </a:t>
            </a:r>
            <a:r>
              <a:rPr lang="ru-RU" spc="0" dirty="0" smtClean="0">
                <a:solidFill>
                  <a:schemeClr val="bg1"/>
                </a:solidFill>
              </a:rPr>
              <a:t>нормативной документации по ЗИ</a:t>
            </a:r>
            <a:endParaRPr lang="ru-RU" spc="0" dirty="0">
              <a:solidFill>
                <a:schemeClr val="bg1"/>
              </a:solidFill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3071664" y="5778081"/>
            <a:ext cx="6016071" cy="459231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>
            <a:solidFill>
              <a:schemeClr val="tx1"/>
            </a:solidFill>
            <a:miter lim="800000"/>
            <a:headEnd type="none" w="sm" len="sm"/>
            <a:tailEnd/>
          </a:ln>
          <a:effectLst>
            <a:outerShdw dist="107763" dir="18900000" algn="ctr" rotWithShape="0">
              <a:schemeClr val="bg1">
                <a:lumMod val="50000"/>
              </a:schemeClr>
            </a:outerShdw>
          </a:effectLst>
        </p:spPr>
        <p:txBody>
          <a:bodyPr wrap="none" lIns="73025" tIns="36512" rIns="73025" bIns="36512" anchor="ctr"/>
          <a:lstStyle/>
          <a:p>
            <a:pPr algn="ctr"/>
            <a:r>
              <a:rPr lang="ru-RU" sz="2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Прил.2   Декларация соответствия	          </a:t>
            </a:r>
            <a:endParaRPr lang="ru-RU" sz="2400" b="1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364192"/>
              </p:ext>
            </p:extLst>
          </p:nvPr>
        </p:nvGraphicFramePr>
        <p:xfrm>
          <a:off x="866916" y="1479521"/>
          <a:ext cx="10464927" cy="2169160"/>
        </p:xfrm>
        <a:graphic>
          <a:graphicData uri="http://schemas.openxmlformats.org/drawingml/2006/table">
            <a:tbl>
              <a:tblPr firstRow="1" firstCol="1" bandRow="1"/>
              <a:tblGrid>
                <a:gridCol w="950215"/>
                <a:gridCol w="9514712"/>
              </a:tblGrid>
              <a:tr h="20221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УПД. 16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7780" marR="17780" marT="17780" marB="1778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Оператор предоставляет доступ к информационной системе авторизованным (уполномоченным) пользователям 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при 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выполнении следующих условий: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при наличии договора (соглашения) об информационном взаимодействии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с оператором (обладателем, владельцем) внешней информационной системы;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при наличии подтверждения выполнения 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во внешней информационной системе 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требований </a:t>
                      </a: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о защите информации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(наличие аттестата соответствия требованиям по безопасности информации </a:t>
                      </a: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или иного подтверждения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).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</a:tr>
            </a:tbl>
          </a:graphicData>
        </a:graphic>
      </p:graphicFrame>
      <p:sp>
        <p:nvSpPr>
          <p:cNvPr id="17" name="AutoShape 11"/>
          <p:cNvSpPr>
            <a:spLocks noChangeArrowheads="1"/>
          </p:cNvSpPr>
          <p:nvPr/>
        </p:nvSpPr>
        <p:spPr bwMode="auto">
          <a:xfrm rot="5400000">
            <a:off x="5888090" y="2029975"/>
            <a:ext cx="388218" cy="3651611"/>
          </a:xfrm>
          <a:prstGeom prst="rightArrow">
            <a:avLst>
              <a:gd name="adj1" fmla="val 50000"/>
              <a:gd name="adj2" fmla="val 77194"/>
            </a:avLst>
          </a:prstGeom>
          <a:solidFill>
            <a:srgbClr val="FF0000">
              <a:alpha val="50195"/>
            </a:srgbClr>
          </a:solidFill>
          <a:ln w="9525">
            <a:solidFill>
              <a:srgbClr val="FF6600"/>
            </a:solidFill>
            <a:miter lim="800000"/>
            <a:headEnd type="none" w="sm" len="sm"/>
            <a:tailEnd/>
          </a:ln>
        </p:spPr>
        <p:txBody>
          <a:bodyPr wrap="none" lIns="73025" tIns="36512" rIns="73025" bIns="36512"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FF66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0052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248"/>
          <p:cNvSpPr/>
          <p:nvPr/>
        </p:nvSpPr>
        <p:spPr>
          <a:xfrm>
            <a:off x="1795403" y="5937530"/>
            <a:ext cx="862453" cy="340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 fontScale="85000" lnSpcReduction="10000"/>
          </a:bodyPr>
          <a:lstStyle/>
          <a:p>
            <a:pPr lvl="1" defTabSz="370331"/>
            <a:r>
              <a:rPr lang="ru-RU" dirty="0">
                <a:solidFill>
                  <a:srgbClr val="FFFFFF"/>
                </a:solidFill>
              </a:rPr>
              <a:t>270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0885260" y="6381328"/>
            <a:ext cx="1189695" cy="288032"/>
          </a:xfrm>
        </p:spPr>
        <p:txBody>
          <a:bodyPr/>
          <a:lstStyle/>
          <a:p>
            <a:r>
              <a:rPr lang="ru-RU" sz="1400" dirty="0">
                <a:solidFill>
                  <a:prstClr val="black"/>
                </a:solidFill>
              </a:rPr>
              <a:t>Слайд №</a:t>
            </a:r>
            <a:fld id="{77E2E284-C50D-49FE-99FC-CDC02C4DAA4F}" type="slidenum">
              <a:rPr lang="ru-RU" sz="1400" smtClean="0">
                <a:solidFill>
                  <a:prstClr val="black"/>
                </a:solidFill>
              </a:rPr>
              <a:pPr/>
              <a:t>4</a:t>
            </a:fld>
            <a:endParaRPr lang="ru-RU" sz="1400" dirty="0">
              <a:solidFill>
                <a:prstClr val="black"/>
              </a:solidFill>
            </a:endParaRPr>
          </a:p>
        </p:txBody>
      </p:sp>
      <p:pic>
        <p:nvPicPr>
          <p:cNvPr id="22" name="m_6739857143489817462m_821575101544032713700E20C39-CEE3-47CD-986E-D3CF12F36671" descr="image001">
            <a:extLst>
              <a:ext uri="{FF2B5EF4-FFF2-40B4-BE49-F238E27FC236}">
                <a16:creationId xmlns:a16="http://schemas.microsoft.com/office/drawing/2014/main" xmlns="" id="{17DB0662-14F1-4703-A4E6-BA3535F9EE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1" y="0"/>
            <a:ext cx="12185239" cy="1340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Shape 168"/>
          <p:cNvSpPr txBox="1">
            <a:spLocks/>
          </p:cNvSpPr>
          <p:nvPr/>
        </p:nvSpPr>
        <p:spPr>
          <a:xfrm>
            <a:off x="1824260" y="937141"/>
            <a:ext cx="8736971" cy="4552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>
            <a:lvl1pPr>
              <a:defRPr sz="2200" spc="-50">
                <a:latin typeface="Akzidenz-Grotesk Pro Med"/>
                <a:ea typeface="Akzidenz-Grotesk Pro Med"/>
                <a:cs typeface="Akzidenz-Grotesk Pro Med"/>
                <a:sym typeface="Akzidenz-Grotesk Pro Med"/>
              </a:defRPr>
            </a:lvl1pPr>
            <a:lvl2pPr>
              <a:defRPr sz="2200" spc="-50">
                <a:latin typeface="Akzidenz-Grotesk Pro Med"/>
                <a:ea typeface="Akzidenz-Grotesk Pro Med"/>
                <a:cs typeface="Akzidenz-Grotesk Pro Med"/>
                <a:sym typeface="Akzidenz-Grotesk Pro Med"/>
              </a:defRPr>
            </a:lvl2pPr>
            <a:lvl3pPr>
              <a:defRPr sz="2200" spc="-50">
                <a:latin typeface="Akzidenz-Grotesk Pro Med"/>
                <a:ea typeface="Akzidenz-Grotesk Pro Med"/>
                <a:cs typeface="Akzidenz-Grotesk Pro Med"/>
                <a:sym typeface="Akzidenz-Grotesk Pro Med"/>
              </a:defRPr>
            </a:lvl3pPr>
            <a:lvl4pPr>
              <a:defRPr sz="2200" spc="-50">
                <a:latin typeface="Akzidenz-Grotesk Pro Med"/>
                <a:ea typeface="Akzidenz-Grotesk Pro Med"/>
                <a:cs typeface="Akzidenz-Grotesk Pro Med"/>
                <a:sym typeface="Akzidenz-Grotesk Pro Med"/>
              </a:defRPr>
            </a:lvl4pPr>
            <a:lvl5pPr>
              <a:defRPr sz="2200" spc="-50">
                <a:latin typeface="Akzidenz-Grotesk Pro Med"/>
                <a:ea typeface="Akzidenz-Grotesk Pro Med"/>
                <a:cs typeface="Akzidenz-Grotesk Pro Med"/>
                <a:sym typeface="Akzidenz-Grotesk Pro Med"/>
              </a:defRPr>
            </a:lvl5pPr>
            <a:lvl6pPr indent="457200">
              <a:defRPr sz="2200" spc="-50">
                <a:latin typeface="Akzidenz-Grotesk Pro Med"/>
                <a:ea typeface="Akzidenz-Grotesk Pro Med"/>
                <a:cs typeface="Akzidenz-Grotesk Pro Med"/>
                <a:sym typeface="Akzidenz-Grotesk Pro Med"/>
              </a:defRPr>
            </a:lvl6pPr>
            <a:lvl7pPr indent="914400">
              <a:defRPr sz="2200" spc="-50">
                <a:latin typeface="Akzidenz-Grotesk Pro Med"/>
                <a:ea typeface="Akzidenz-Grotesk Pro Med"/>
                <a:cs typeface="Akzidenz-Grotesk Pro Med"/>
                <a:sym typeface="Akzidenz-Grotesk Pro Med"/>
              </a:defRPr>
            </a:lvl7pPr>
            <a:lvl8pPr indent="1371600">
              <a:defRPr sz="2200" spc="-50">
                <a:latin typeface="Akzidenz-Grotesk Pro Med"/>
                <a:ea typeface="Akzidenz-Grotesk Pro Med"/>
                <a:cs typeface="Akzidenz-Grotesk Pro Med"/>
                <a:sym typeface="Akzidenz-Grotesk Pro Med"/>
              </a:defRPr>
            </a:lvl8pPr>
            <a:lvl9pPr indent="1828800">
              <a:defRPr sz="2200" spc="-50">
                <a:latin typeface="Akzidenz-Grotesk Pro Med"/>
                <a:ea typeface="Akzidenz-Grotesk Pro Med"/>
                <a:cs typeface="Akzidenz-Grotesk Pro Med"/>
                <a:sym typeface="Akzidenz-Grotesk Pro Med"/>
              </a:defRPr>
            </a:lvl9pPr>
          </a:lstStyle>
          <a:p>
            <a:pPr algn="ctr" defTabSz="914400">
              <a:defRPr spc="0"/>
            </a:pPr>
            <a:r>
              <a:rPr lang="ru-RU" spc="0" dirty="0" smtClean="0">
                <a:solidFill>
                  <a:schemeClr val="bg1"/>
                </a:solidFill>
              </a:rPr>
              <a:t>Защита каналов доступа к ресурсам ИС ГЖС</a:t>
            </a:r>
            <a:endParaRPr lang="ru-RU" spc="0" dirty="0">
              <a:solidFill>
                <a:schemeClr val="bg1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0289381"/>
              </p:ext>
            </p:extLst>
          </p:nvPr>
        </p:nvGraphicFramePr>
        <p:xfrm>
          <a:off x="507308" y="3225193"/>
          <a:ext cx="10972799" cy="214802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7528"/>
                <a:gridCol w="2157765"/>
                <a:gridCol w="2829384"/>
                <a:gridCol w="2588167"/>
                <a:gridCol w="2939955"/>
              </a:tblGrid>
              <a:tr h="6664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 п/п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</a:t>
                      </a: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СКЗИ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Сведения о </a:t>
                      </a: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сертификатах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Место установки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Назначение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525" marR="9525" marT="0" marB="0" anchor="ctr"/>
                </a:tc>
              </a:tr>
              <a:tr h="786259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АПКШ «Континент» 3.7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IPC</a:t>
                      </a: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-10-</a:t>
                      </a: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FW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ФСБ России № СФ/124-3018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Действителен до 16.12.2021 г</a:t>
                      </a: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локальной </a:t>
                      </a: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сети</a:t>
                      </a:r>
                      <a:r>
                        <a:rPr lang="ru-RU" sz="14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Дирекции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Организация защищенных СКЗИ каналов доступа к ИС ГЖС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525" marR="9525" marT="0" marB="0" anchor="ctr"/>
                </a:tc>
              </a:tr>
              <a:tr h="695309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Континент-АП 3.7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ФСБ России СФ/124-3019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Действителен до 16.12.2019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АРМ пользователей и администраторов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7780" marR="17780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Средство доступа</a:t>
                      </a:r>
                      <a:r>
                        <a:rPr lang="ru-RU" sz="1400" baseline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к ИС ГЖС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7780" marR="17780" marT="36195" marB="36195" anchor="ctr"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507308" y="1758864"/>
            <a:ext cx="10972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dirty="0"/>
              <a:t>При обмене информацией по незащищенным от НСД к информации каналам </a:t>
            </a:r>
            <a:r>
              <a:rPr lang="ru-RU" dirty="0" smtClean="0"/>
              <a:t>связи (ИТКС Интернет), </a:t>
            </a:r>
            <a:r>
              <a:rPr lang="ru-RU" dirty="0"/>
              <a:t>необходимо использовать сертифицированные средства криптографической защиты информации (СКЗИ</a:t>
            </a:r>
            <a:r>
              <a:rPr lang="ru-RU" dirty="0" smtClean="0"/>
              <a:t>).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СКЗИ должны соответствовать требованиям ФСБ по классу не ниже КС1.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Для защиты каналов доступа к ресурсам ИС ГЖС применяются: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2160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248"/>
          <p:cNvSpPr/>
          <p:nvPr/>
        </p:nvSpPr>
        <p:spPr>
          <a:xfrm>
            <a:off x="1795403" y="5937530"/>
            <a:ext cx="862453" cy="340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 fontScale="85000" lnSpcReduction="10000"/>
          </a:bodyPr>
          <a:lstStyle/>
          <a:p>
            <a:pPr lvl="1" defTabSz="370331"/>
            <a:r>
              <a:rPr lang="ru-RU" dirty="0">
                <a:solidFill>
                  <a:srgbClr val="FFFFFF"/>
                </a:solidFill>
              </a:rPr>
              <a:t>270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0885260" y="6381328"/>
            <a:ext cx="1189695" cy="288032"/>
          </a:xfrm>
        </p:spPr>
        <p:txBody>
          <a:bodyPr/>
          <a:lstStyle/>
          <a:p>
            <a:r>
              <a:rPr lang="ru-RU" sz="1400" dirty="0">
                <a:solidFill>
                  <a:prstClr val="black"/>
                </a:solidFill>
              </a:rPr>
              <a:t>Слайд №</a:t>
            </a:r>
            <a:fld id="{77E2E284-C50D-49FE-99FC-CDC02C4DAA4F}" type="slidenum">
              <a:rPr lang="ru-RU" sz="1400" smtClean="0">
                <a:solidFill>
                  <a:prstClr val="black"/>
                </a:solidFill>
              </a:rPr>
              <a:pPr/>
              <a:t>5</a:t>
            </a:fld>
            <a:endParaRPr lang="ru-RU" sz="1400" dirty="0">
              <a:solidFill>
                <a:prstClr val="black"/>
              </a:solidFill>
            </a:endParaRPr>
          </a:p>
        </p:txBody>
      </p:sp>
      <p:pic>
        <p:nvPicPr>
          <p:cNvPr id="22" name="m_6739857143489817462m_821575101544032713700E20C39-CEE3-47CD-986E-D3CF12F36671" descr="image001">
            <a:extLst>
              <a:ext uri="{FF2B5EF4-FFF2-40B4-BE49-F238E27FC236}">
                <a16:creationId xmlns:a16="http://schemas.microsoft.com/office/drawing/2014/main" xmlns="" id="{17DB0662-14F1-4703-A4E6-BA3535F9EE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1" y="0"/>
            <a:ext cx="12185239" cy="1340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8044" y="1562175"/>
            <a:ext cx="7223195" cy="4716267"/>
          </a:xfrm>
          <a:prstGeom prst="rect">
            <a:avLst/>
          </a:prstGeom>
        </p:spPr>
      </p:pic>
      <p:sp>
        <p:nvSpPr>
          <p:cNvPr id="7" name="Shape 168"/>
          <p:cNvSpPr txBox="1">
            <a:spLocks/>
          </p:cNvSpPr>
          <p:nvPr/>
        </p:nvSpPr>
        <p:spPr>
          <a:xfrm>
            <a:off x="1824260" y="937141"/>
            <a:ext cx="8736971" cy="4552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>
            <a:lvl1pPr>
              <a:defRPr sz="2200" spc="-50">
                <a:latin typeface="Akzidenz-Grotesk Pro Med"/>
                <a:ea typeface="Akzidenz-Grotesk Pro Med"/>
                <a:cs typeface="Akzidenz-Grotesk Pro Med"/>
                <a:sym typeface="Akzidenz-Grotesk Pro Med"/>
              </a:defRPr>
            </a:lvl1pPr>
            <a:lvl2pPr>
              <a:defRPr sz="2200" spc="-50">
                <a:latin typeface="Akzidenz-Grotesk Pro Med"/>
                <a:ea typeface="Akzidenz-Grotesk Pro Med"/>
                <a:cs typeface="Akzidenz-Grotesk Pro Med"/>
                <a:sym typeface="Akzidenz-Grotesk Pro Med"/>
              </a:defRPr>
            </a:lvl2pPr>
            <a:lvl3pPr>
              <a:defRPr sz="2200" spc="-50">
                <a:latin typeface="Akzidenz-Grotesk Pro Med"/>
                <a:ea typeface="Akzidenz-Grotesk Pro Med"/>
                <a:cs typeface="Akzidenz-Grotesk Pro Med"/>
                <a:sym typeface="Akzidenz-Grotesk Pro Med"/>
              </a:defRPr>
            </a:lvl3pPr>
            <a:lvl4pPr>
              <a:defRPr sz="2200" spc="-50">
                <a:latin typeface="Akzidenz-Grotesk Pro Med"/>
                <a:ea typeface="Akzidenz-Grotesk Pro Med"/>
                <a:cs typeface="Akzidenz-Grotesk Pro Med"/>
                <a:sym typeface="Akzidenz-Grotesk Pro Med"/>
              </a:defRPr>
            </a:lvl4pPr>
            <a:lvl5pPr>
              <a:defRPr sz="2200" spc="-50">
                <a:latin typeface="Akzidenz-Grotesk Pro Med"/>
                <a:ea typeface="Akzidenz-Grotesk Pro Med"/>
                <a:cs typeface="Akzidenz-Grotesk Pro Med"/>
                <a:sym typeface="Akzidenz-Grotesk Pro Med"/>
              </a:defRPr>
            </a:lvl5pPr>
            <a:lvl6pPr indent="457200">
              <a:defRPr sz="2200" spc="-50">
                <a:latin typeface="Akzidenz-Grotesk Pro Med"/>
                <a:ea typeface="Akzidenz-Grotesk Pro Med"/>
                <a:cs typeface="Akzidenz-Grotesk Pro Med"/>
                <a:sym typeface="Akzidenz-Grotesk Pro Med"/>
              </a:defRPr>
            </a:lvl6pPr>
            <a:lvl7pPr indent="914400">
              <a:defRPr sz="2200" spc="-50">
                <a:latin typeface="Akzidenz-Grotesk Pro Med"/>
                <a:ea typeface="Akzidenz-Grotesk Pro Med"/>
                <a:cs typeface="Akzidenz-Grotesk Pro Med"/>
                <a:sym typeface="Akzidenz-Grotesk Pro Med"/>
              </a:defRPr>
            </a:lvl7pPr>
            <a:lvl8pPr indent="1371600">
              <a:defRPr sz="2200" spc="-50">
                <a:latin typeface="Akzidenz-Grotesk Pro Med"/>
                <a:ea typeface="Akzidenz-Grotesk Pro Med"/>
                <a:cs typeface="Akzidenz-Grotesk Pro Med"/>
                <a:sym typeface="Akzidenz-Grotesk Pro Med"/>
              </a:defRPr>
            </a:lvl8pPr>
            <a:lvl9pPr indent="1828800">
              <a:defRPr sz="2200" spc="-50">
                <a:latin typeface="Akzidenz-Grotesk Pro Med"/>
                <a:ea typeface="Akzidenz-Grotesk Pro Med"/>
                <a:cs typeface="Akzidenz-Grotesk Pro Med"/>
                <a:sym typeface="Akzidenz-Grotesk Pro Med"/>
              </a:defRPr>
            </a:lvl9pPr>
          </a:lstStyle>
          <a:p>
            <a:pPr algn="ctr" defTabSz="914400">
              <a:defRPr spc="0"/>
            </a:pPr>
            <a:r>
              <a:rPr lang="ru-RU" spc="0" dirty="0" smtClean="0">
                <a:solidFill>
                  <a:schemeClr val="bg1"/>
                </a:solidFill>
              </a:rPr>
              <a:t>Защита каналов доступа к ресурсам ИС ГЖС</a:t>
            </a:r>
            <a:endParaRPr lang="ru-RU" spc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265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248"/>
          <p:cNvSpPr/>
          <p:nvPr/>
        </p:nvSpPr>
        <p:spPr>
          <a:xfrm>
            <a:off x="1795403" y="5937530"/>
            <a:ext cx="862453" cy="340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 fontScale="85000" lnSpcReduction="10000"/>
          </a:bodyPr>
          <a:lstStyle/>
          <a:p>
            <a:pPr lvl="1" defTabSz="370331"/>
            <a:r>
              <a:rPr lang="ru-RU" dirty="0">
                <a:solidFill>
                  <a:srgbClr val="FFFFFF"/>
                </a:solidFill>
              </a:rPr>
              <a:t>270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0885260" y="6381328"/>
            <a:ext cx="1189695" cy="288032"/>
          </a:xfrm>
        </p:spPr>
        <p:txBody>
          <a:bodyPr/>
          <a:lstStyle/>
          <a:p>
            <a:r>
              <a:rPr lang="ru-RU" sz="1400" dirty="0">
                <a:solidFill>
                  <a:prstClr val="black"/>
                </a:solidFill>
              </a:rPr>
              <a:t>Слайд №</a:t>
            </a:r>
            <a:fld id="{77E2E284-C50D-49FE-99FC-CDC02C4DAA4F}" type="slidenum">
              <a:rPr lang="ru-RU" sz="1400" smtClean="0">
                <a:solidFill>
                  <a:prstClr val="black"/>
                </a:solidFill>
              </a:rPr>
              <a:pPr/>
              <a:t>6</a:t>
            </a:fld>
            <a:endParaRPr lang="ru-RU" sz="1400" dirty="0">
              <a:solidFill>
                <a:prstClr val="black"/>
              </a:solidFill>
            </a:endParaRPr>
          </a:p>
        </p:txBody>
      </p:sp>
      <p:pic>
        <p:nvPicPr>
          <p:cNvPr id="22" name="m_6739857143489817462m_821575101544032713700E20C39-CEE3-47CD-986E-D3CF12F36671" descr="image001">
            <a:extLst>
              <a:ext uri="{FF2B5EF4-FFF2-40B4-BE49-F238E27FC236}">
                <a16:creationId xmlns:a16="http://schemas.microsoft.com/office/drawing/2014/main" xmlns="" id="{17DB0662-14F1-4703-A4E6-BA3535F9EE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1" y="0"/>
            <a:ext cx="12185239" cy="1340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Shape 168"/>
          <p:cNvSpPr txBox="1">
            <a:spLocks/>
          </p:cNvSpPr>
          <p:nvPr/>
        </p:nvSpPr>
        <p:spPr>
          <a:xfrm>
            <a:off x="1824260" y="937141"/>
            <a:ext cx="8736971" cy="4552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>
            <a:lvl1pPr>
              <a:defRPr sz="2200" spc="-50">
                <a:latin typeface="Akzidenz-Grotesk Pro Med"/>
                <a:ea typeface="Akzidenz-Grotesk Pro Med"/>
                <a:cs typeface="Akzidenz-Grotesk Pro Med"/>
                <a:sym typeface="Akzidenz-Grotesk Pro Med"/>
              </a:defRPr>
            </a:lvl1pPr>
            <a:lvl2pPr>
              <a:defRPr sz="2200" spc="-50">
                <a:latin typeface="Akzidenz-Grotesk Pro Med"/>
                <a:ea typeface="Akzidenz-Grotesk Pro Med"/>
                <a:cs typeface="Akzidenz-Grotesk Pro Med"/>
                <a:sym typeface="Akzidenz-Grotesk Pro Med"/>
              </a:defRPr>
            </a:lvl2pPr>
            <a:lvl3pPr>
              <a:defRPr sz="2200" spc="-50">
                <a:latin typeface="Akzidenz-Grotesk Pro Med"/>
                <a:ea typeface="Akzidenz-Grotesk Pro Med"/>
                <a:cs typeface="Akzidenz-Grotesk Pro Med"/>
                <a:sym typeface="Akzidenz-Grotesk Pro Med"/>
              </a:defRPr>
            </a:lvl3pPr>
            <a:lvl4pPr>
              <a:defRPr sz="2200" spc="-50">
                <a:latin typeface="Akzidenz-Grotesk Pro Med"/>
                <a:ea typeface="Akzidenz-Grotesk Pro Med"/>
                <a:cs typeface="Akzidenz-Grotesk Pro Med"/>
                <a:sym typeface="Akzidenz-Grotesk Pro Med"/>
              </a:defRPr>
            </a:lvl4pPr>
            <a:lvl5pPr>
              <a:defRPr sz="2200" spc="-50">
                <a:latin typeface="Akzidenz-Grotesk Pro Med"/>
                <a:ea typeface="Akzidenz-Grotesk Pro Med"/>
                <a:cs typeface="Akzidenz-Grotesk Pro Med"/>
                <a:sym typeface="Akzidenz-Grotesk Pro Med"/>
              </a:defRPr>
            </a:lvl5pPr>
            <a:lvl6pPr indent="457200">
              <a:defRPr sz="2200" spc="-50">
                <a:latin typeface="Akzidenz-Grotesk Pro Med"/>
                <a:ea typeface="Akzidenz-Grotesk Pro Med"/>
                <a:cs typeface="Akzidenz-Grotesk Pro Med"/>
                <a:sym typeface="Akzidenz-Grotesk Pro Med"/>
              </a:defRPr>
            </a:lvl6pPr>
            <a:lvl7pPr indent="914400">
              <a:defRPr sz="2200" spc="-50">
                <a:latin typeface="Akzidenz-Grotesk Pro Med"/>
                <a:ea typeface="Akzidenz-Grotesk Pro Med"/>
                <a:cs typeface="Akzidenz-Grotesk Pro Med"/>
                <a:sym typeface="Akzidenz-Grotesk Pro Med"/>
              </a:defRPr>
            </a:lvl7pPr>
            <a:lvl8pPr indent="1371600">
              <a:defRPr sz="2200" spc="-50">
                <a:latin typeface="Akzidenz-Grotesk Pro Med"/>
                <a:ea typeface="Akzidenz-Grotesk Pro Med"/>
                <a:cs typeface="Akzidenz-Grotesk Pro Med"/>
                <a:sym typeface="Akzidenz-Grotesk Pro Med"/>
              </a:defRPr>
            </a:lvl8pPr>
            <a:lvl9pPr indent="1828800">
              <a:defRPr sz="2200" spc="-50">
                <a:latin typeface="Akzidenz-Grotesk Pro Med"/>
                <a:ea typeface="Akzidenz-Grotesk Pro Med"/>
                <a:cs typeface="Akzidenz-Grotesk Pro Med"/>
                <a:sym typeface="Akzidenz-Grotesk Pro Med"/>
              </a:defRPr>
            </a:lvl9pPr>
          </a:lstStyle>
          <a:p>
            <a:pPr algn="ctr">
              <a:defRPr spc="0"/>
            </a:pPr>
            <a:r>
              <a:rPr lang="ru-RU" spc="0" dirty="0">
                <a:solidFill>
                  <a:schemeClr val="bg1"/>
                </a:solidFill>
              </a:rPr>
              <a:t>Регламент доступа к ресурсам ИС ГЖС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112462" y="2258365"/>
            <a:ext cx="9973836" cy="2640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Для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получения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доступа к ресурсам ИС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ГЖС с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использованием каналов связи сетей общего пользования (ИТКС Интернет)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необходимо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marL="457200" indent="-457200" algn="just">
              <a:lnSpc>
                <a:spcPct val="115000"/>
              </a:lnSpc>
              <a:spcAft>
                <a:spcPts val="0"/>
              </a:spcAft>
              <a:buFont typeface="+mj-lt"/>
              <a:buAutoNum type="arabicParenR"/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установить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на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АРМ Пользователя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программу-клиент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«Континент-АП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».</a:t>
            </a:r>
          </a:p>
          <a:p>
            <a:pPr marL="457200" indent="-457200" algn="just">
              <a:lnSpc>
                <a:spcPct val="115000"/>
              </a:lnSpc>
              <a:spcAft>
                <a:spcPts val="0"/>
              </a:spcAft>
              <a:buFont typeface="+mj-lt"/>
              <a:buAutoNum type="arabicParenR"/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направить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адрес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Дирекции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заявку установленного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образца. </a:t>
            </a:r>
            <a:b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Заявка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подписывается руководителем, либо другим уполномоченным сотрудником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Организации.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3329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m_6739857143489817462m_821575101544032713700E20C39-CEE3-47CD-986E-D3CF12F36671" descr="image001">
            <a:extLst>
              <a:ext uri="{FF2B5EF4-FFF2-40B4-BE49-F238E27FC236}">
                <a16:creationId xmlns:a16="http://schemas.microsoft.com/office/drawing/2014/main" xmlns="" id="{17DB0662-14F1-4703-A4E6-BA3535F9EE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1" y="0"/>
            <a:ext cx="12185239" cy="1340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Номер слайда 3">
            <a:extLst>
              <a:ext uri="{FF2B5EF4-FFF2-40B4-BE49-F238E27FC236}">
                <a16:creationId xmlns:a16="http://schemas.microsoft.com/office/drawing/2014/main" xmlns="" id="{2C77D68F-541E-4BAC-ACC0-AB4975E43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71370" cy="389870"/>
          </a:xfrm>
        </p:spPr>
        <p:txBody>
          <a:bodyPr/>
          <a:lstStyle/>
          <a:p>
            <a:r>
              <a:rPr lang="ru-RU" sz="1400" dirty="0">
                <a:solidFill>
                  <a:schemeClr val="tx1"/>
                </a:solidFill>
              </a:rPr>
              <a:t>Слайд №</a:t>
            </a:r>
            <a:fld id="{77E2E284-C50D-49FE-99FC-CDC02C4DAA4F}" type="slidenum">
              <a:rPr lang="ru-RU" sz="1400">
                <a:solidFill>
                  <a:schemeClr val="tx1"/>
                </a:solidFill>
              </a:rPr>
              <a:t>7</a:t>
            </a:fld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6" name="Shape 168"/>
          <p:cNvSpPr txBox="1">
            <a:spLocks/>
          </p:cNvSpPr>
          <p:nvPr/>
        </p:nvSpPr>
        <p:spPr>
          <a:xfrm>
            <a:off x="1824260" y="937141"/>
            <a:ext cx="8736971" cy="4552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>
              <a:defRPr sz="2200" spc="-50">
                <a:latin typeface="Akzidenz-Grotesk Pro Med"/>
                <a:ea typeface="Akzidenz-Grotesk Pro Med"/>
                <a:cs typeface="Akzidenz-Grotesk Pro Med"/>
                <a:sym typeface="Akzidenz-Grotesk Pro Med"/>
              </a:defRPr>
            </a:lvl1pPr>
            <a:lvl2pPr>
              <a:defRPr sz="2200" spc="-50">
                <a:latin typeface="Akzidenz-Grotesk Pro Med"/>
                <a:ea typeface="Akzidenz-Grotesk Pro Med"/>
                <a:cs typeface="Akzidenz-Grotesk Pro Med"/>
                <a:sym typeface="Akzidenz-Grotesk Pro Med"/>
              </a:defRPr>
            </a:lvl2pPr>
            <a:lvl3pPr>
              <a:defRPr sz="2200" spc="-50">
                <a:latin typeface="Akzidenz-Grotesk Pro Med"/>
                <a:ea typeface="Akzidenz-Grotesk Pro Med"/>
                <a:cs typeface="Akzidenz-Grotesk Pro Med"/>
                <a:sym typeface="Akzidenz-Grotesk Pro Med"/>
              </a:defRPr>
            </a:lvl3pPr>
            <a:lvl4pPr>
              <a:defRPr sz="2200" spc="-50">
                <a:latin typeface="Akzidenz-Grotesk Pro Med"/>
                <a:ea typeface="Akzidenz-Grotesk Pro Med"/>
                <a:cs typeface="Akzidenz-Grotesk Pro Med"/>
                <a:sym typeface="Akzidenz-Grotesk Pro Med"/>
              </a:defRPr>
            </a:lvl4pPr>
            <a:lvl5pPr>
              <a:defRPr sz="2200" spc="-50">
                <a:latin typeface="Akzidenz-Grotesk Pro Med"/>
                <a:ea typeface="Akzidenz-Grotesk Pro Med"/>
                <a:cs typeface="Akzidenz-Grotesk Pro Med"/>
                <a:sym typeface="Akzidenz-Grotesk Pro Med"/>
              </a:defRPr>
            </a:lvl5pPr>
            <a:lvl6pPr indent="457200">
              <a:defRPr sz="2200" spc="-50">
                <a:latin typeface="Akzidenz-Grotesk Pro Med"/>
                <a:ea typeface="Akzidenz-Grotesk Pro Med"/>
                <a:cs typeface="Akzidenz-Grotesk Pro Med"/>
                <a:sym typeface="Akzidenz-Grotesk Pro Med"/>
              </a:defRPr>
            </a:lvl6pPr>
            <a:lvl7pPr indent="914400">
              <a:defRPr sz="2200" spc="-50">
                <a:latin typeface="Akzidenz-Grotesk Pro Med"/>
                <a:ea typeface="Akzidenz-Grotesk Pro Med"/>
                <a:cs typeface="Akzidenz-Grotesk Pro Med"/>
                <a:sym typeface="Akzidenz-Grotesk Pro Med"/>
              </a:defRPr>
            </a:lvl7pPr>
            <a:lvl8pPr indent="1371600">
              <a:defRPr sz="2200" spc="-50">
                <a:latin typeface="Akzidenz-Grotesk Pro Med"/>
                <a:ea typeface="Akzidenz-Grotesk Pro Med"/>
                <a:cs typeface="Akzidenz-Grotesk Pro Med"/>
                <a:sym typeface="Akzidenz-Grotesk Pro Med"/>
              </a:defRPr>
            </a:lvl8pPr>
            <a:lvl9pPr indent="1828800">
              <a:defRPr sz="2200" spc="-50">
                <a:latin typeface="Akzidenz-Grotesk Pro Med"/>
                <a:ea typeface="Akzidenz-Grotesk Pro Med"/>
                <a:cs typeface="Akzidenz-Grotesk Pro Med"/>
                <a:sym typeface="Akzidenz-Grotesk Pro Med"/>
              </a:defRPr>
            </a:lvl9pPr>
          </a:lstStyle>
          <a:p>
            <a:pPr algn="ctr">
              <a:defRPr spc="0"/>
            </a:pPr>
            <a:r>
              <a:rPr lang="ru-RU" spc="0" dirty="0">
                <a:solidFill>
                  <a:schemeClr val="bg1"/>
                </a:solidFill>
              </a:rPr>
              <a:t>Стоимость Континент АП (ориентировочные цены</a:t>
            </a:r>
            <a:r>
              <a:rPr lang="ru-RU" spc="0" dirty="0" smtClean="0">
                <a:solidFill>
                  <a:schemeClr val="bg1"/>
                </a:solidFill>
              </a:rPr>
              <a:t>)</a:t>
            </a:r>
            <a:endParaRPr lang="ru-RU" spc="0" dirty="0">
              <a:solidFill>
                <a:schemeClr val="bg1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0010804"/>
              </p:ext>
            </p:extLst>
          </p:nvPr>
        </p:nvGraphicFramePr>
        <p:xfrm>
          <a:off x="2063552" y="2051557"/>
          <a:ext cx="8064896" cy="32146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959475"/>
                <a:gridCol w="1105421"/>
              </a:tblGrid>
              <a:tr h="10894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Право на использование Континент АП (1 дополнительное подключение пользователя Континент АП к СД) срок 1 год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6 000 р.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8550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Установочный комплект. СКЗИ «Континент-АП» версия 3.7 *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500 р.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2701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Ключ активации сервиса прямой технической поддержки уровня "Стандартный" (рекомендуем) срок 1 год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1 300 р.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301512" y="5363924"/>
            <a:ext cx="782693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* В цену включен НДС (20%)</a:t>
            </a:r>
            <a:endParaRPr kumimoji="0" lang="ru-RU" alt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7405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5-конечная звезда 16"/>
          <p:cNvSpPr/>
          <p:nvPr/>
        </p:nvSpPr>
        <p:spPr>
          <a:xfrm>
            <a:off x="3984788" y="1339607"/>
            <a:ext cx="4055428" cy="1409383"/>
          </a:xfrm>
          <a:prstGeom prst="star5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234772" y="1772816"/>
            <a:ext cx="3506028" cy="50405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85716" y="1772816"/>
            <a:ext cx="3506028" cy="50405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115461" y="2852936"/>
            <a:ext cx="4443845" cy="64807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384032" y="2852936"/>
            <a:ext cx="4392488" cy="64807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Номер слайда 3">
            <a:extLst>
              <a:ext uri="{FF2B5EF4-FFF2-40B4-BE49-F238E27FC236}">
                <a16:creationId xmlns:a16="http://schemas.microsoft.com/office/drawing/2014/main" xmlns="" id="{2C77D68F-541E-4BAC-ACC0-AB4975E43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6560" y="6597351"/>
            <a:ext cx="1027354" cy="245855"/>
          </a:xfrm>
        </p:spPr>
        <p:txBody>
          <a:bodyPr/>
          <a:lstStyle/>
          <a:p>
            <a:r>
              <a:rPr lang="ru-RU" sz="1400" dirty="0">
                <a:solidFill>
                  <a:schemeClr val="tx1"/>
                </a:solidFill>
              </a:rPr>
              <a:t>Слайд №</a:t>
            </a:r>
            <a:fld id="{77E2E284-C50D-49FE-99FC-CDC02C4DAA4F}" type="slidenum">
              <a:rPr lang="ru-RU" sz="1400">
                <a:solidFill>
                  <a:schemeClr val="tx1"/>
                </a:solidFill>
              </a:rPr>
              <a:t>8</a:t>
            </a:fld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10" name="m_6739857143489817462m_821575101544032713700E20C39-CEE3-47CD-986E-D3CF12F36671" descr="image001">
            <a:extLst>
              <a:ext uri="{FF2B5EF4-FFF2-40B4-BE49-F238E27FC236}">
                <a16:creationId xmlns:a16="http://schemas.microsoft.com/office/drawing/2014/main" xmlns="" id="{17DB0662-14F1-4703-A4E6-BA3535F9EE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1" y="0"/>
            <a:ext cx="12185239" cy="1340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655840" y="980728"/>
            <a:ext cx="2664296" cy="358879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Akzidenz-Grotesk Pro Med"/>
                <a:ea typeface="Akzidenz-Grotesk Pro Med"/>
                <a:cs typeface="Akzidenz-Grotesk Pro Med"/>
              </a:rPr>
              <a:t>О НАС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339520" y="1876762"/>
            <a:ext cx="14045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/>
              <a:t>СпецЦентр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75935" y="1835532"/>
            <a:ext cx="32717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защита Государственной тайны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115461" y="2860523"/>
            <a:ext cx="44438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защита Государственных и Муниципальных</a:t>
            </a:r>
          </a:p>
          <a:p>
            <a:pPr algn="ctr"/>
            <a:r>
              <a:rPr lang="ru-RU" dirty="0"/>
              <a:t>Информационных Систем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427816" y="1805362"/>
            <a:ext cx="32224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Аттестация по требованиям ЗИ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384032" y="2860522"/>
            <a:ext cx="43924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Разработка, Внедрение и Сопровождение Систем Защиты Информации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5382" y="4215047"/>
            <a:ext cx="896735" cy="100798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9666" y="4141158"/>
            <a:ext cx="707860" cy="1124744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5415856" y="5298237"/>
            <a:ext cx="129578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/>
              <a:t>ФСТЭК России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4846583" y="3712457"/>
            <a:ext cx="24015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 сотрудничаем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3749574" y="5305182"/>
            <a:ext cx="131845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/>
              <a:t>Минкомсвязь</a:t>
            </a: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1706" y="5909551"/>
            <a:ext cx="1514286" cy="62857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60" y="5536898"/>
            <a:ext cx="2102453" cy="1183380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335" y="5794506"/>
            <a:ext cx="967537" cy="786037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7826" y="5940274"/>
            <a:ext cx="1740210" cy="400706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7511" y="5871733"/>
            <a:ext cx="1978153" cy="581224"/>
          </a:xfrm>
          <a:prstGeom prst="rect">
            <a:avLst/>
          </a:prstGeom>
        </p:spPr>
      </p:pic>
      <p:sp>
        <p:nvSpPr>
          <p:cNvPr id="48" name="Прямоугольник 47"/>
          <p:cNvSpPr/>
          <p:nvPr/>
        </p:nvSpPr>
        <p:spPr>
          <a:xfrm>
            <a:off x="8419479" y="5303808"/>
            <a:ext cx="81721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/>
              <a:t>МО РФ</a:t>
            </a:r>
          </a:p>
        </p:txBody>
      </p:sp>
      <p:pic>
        <p:nvPicPr>
          <p:cNvPr id="50" name="Рисунок 4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61" y="4288784"/>
            <a:ext cx="829493" cy="829493"/>
          </a:xfrm>
          <a:prstGeom prst="rect">
            <a:avLst/>
          </a:prstGeom>
        </p:spPr>
      </p:pic>
      <p:sp>
        <p:nvSpPr>
          <p:cNvPr id="51" name="Прямоугольник 50"/>
          <p:cNvSpPr/>
          <p:nvPr/>
        </p:nvSpPr>
        <p:spPr>
          <a:xfrm>
            <a:off x="472917" y="5261742"/>
            <a:ext cx="120861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/>
              <a:t>ФСИН России</a:t>
            </a:r>
          </a:p>
        </p:txBody>
      </p:sp>
      <p:pic>
        <p:nvPicPr>
          <p:cNvPr id="53" name="Рисунок 5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939" y="4162884"/>
            <a:ext cx="1511486" cy="1207257"/>
          </a:xfrm>
          <a:prstGeom prst="rect">
            <a:avLst/>
          </a:prstGeom>
        </p:spPr>
      </p:pic>
      <p:sp>
        <p:nvSpPr>
          <p:cNvPr id="54" name="Прямоугольник 53"/>
          <p:cNvSpPr/>
          <p:nvPr/>
        </p:nvSpPr>
        <p:spPr>
          <a:xfrm>
            <a:off x="2030113" y="5217735"/>
            <a:ext cx="14431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/>
              <a:t>Генпрокуратура России</a:t>
            </a:r>
          </a:p>
        </p:txBody>
      </p:sp>
      <p:pic>
        <p:nvPicPr>
          <p:cNvPr id="56" name="Рисунок 5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4183" y="4180740"/>
            <a:ext cx="809477" cy="904444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2619" y="4284988"/>
            <a:ext cx="872204" cy="872204"/>
          </a:xfrm>
          <a:prstGeom prst="rect">
            <a:avLst/>
          </a:prstGeom>
        </p:spPr>
      </p:pic>
      <p:sp>
        <p:nvSpPr>
          <p:cNvPr id="58" name="Прямоугольник 57"/>
          <p:cNvSpPr/>
          <p:nvPr/>
        </p:nvSpPr>
        <p:spPr>
          <a:xfrm>
            <a:off x="11283271" y="5281463"/>
            <a:ext cx="5075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/>
              <a:t>СВР</a:t>
            </a:r>
          </a:p>
        </p:txBody>
      </p:sp>
      <p:pic>
        <p:nvPicPr>
          <p:cNvPr id="59" name="Рисунок 5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0740" y="4258597"/>
            <a:ext cx="1288743" cy="838965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137" y="4199096"/>
            <a:ext cx="957966" cy="957966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6955724" y="5298236"/>
            <a:ext cx="11477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/>
              <a:t>ФСБ России</a:t>
            </a:r>
          </a:p>
        </p:txBody>
      </p:sp>
      <p:sp>
        <p:nvSpPr>
          <p:cNvPr id="62" name="Прямоугольник 61"/>
          <p:cNvSpPr/>
          <p:nvPr/>
        </p:nvSpPr>
        <p:spPr>
          <a:xfrm>
            <a:off x="9628800" y="5265902"/>
            <a:ext cx="109595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/>
              <a:t>Росатом</a:t>
            </a:r>
          </a:p>
        </p:txBody>
      </p:sp>
      <p:pic>
        <p:nvPicPr>
          <p:cNvPr id="63" name="Рисунок 6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8337" y="4377280"/>
            <a:ext cx="700293" cy="70029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504" y="5890942"/>
            <a:ext cx="2098378" cy="562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078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3">
            <a:extLst>
              <a:ext uri="{FF2B5EF4-FFF2-40B4-BE49-F238E27FC236}">
                <a16:creationId xmlns:a16="http://schemas.microsoft.com/office/drawing/2014/main" xmlns="" id="{2C77D68F-541E-4BAC-ACC0-AB4975E43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45812" y="6569363"/>
            <a:ext cx="918102" cy="273844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Слайд №</a:t>
            </a:r>
            <a:fld id="{77E2E284-C50D-49FE-99FC-CDC02C4DAA4F}" type="slidenum">
              <a:rPr lang="ru-RU">
                <a:solidFill>
                  <a:schemeClr val="tx1"/>
                </a:solidFill>
              </a:rPr>
              <a:t>9</a:t>
            </a:fld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7" name="Изображение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04" y="-19343"/>
            <a:ext cx="12228503" cy="6876151"/>
          </a:xfrm>
          <a:prstGeom prst="rect">
            <a:avLst/>
          </a:prstGeom>
        </p:spPr>
      </p:pic>
      <p:sp>
        <p:nvSpPr>
          <p:cNvPr id="8" name="Заголовок 2"/>
          <p:cNvSpPr txBox="1">
            <a:spLocks/>
          </p:cNvSpPr>
          <p:nvPr/>
        </p:nvSpPr>
        <p:spPr>
          <a:xfrm>
            <a:off x="5879976" y="1340768"/>
            <a:ext cx="565212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5000"/>
              </a:lnSpc>
            </a:pPr>
            <a:r>
              <a:rPr lang="ru-RU" altLang="ru-RU" sz="2800" b="1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СПАСИБО ЗА ВНИМАНИЕ !</a:t>
            </a:r>
          </a:p>
        </p:txBody>
      </p:sp>
      <p:sp>
        <p:nvSpPr>
          <p:cNvPr id="9" name="Заголовок 2"/>
          <p:cNvSpPr txBox="1">
            <a:spLocks/>
          </p:cNvSpPr>
          <p:nvPr/>
        </p:nvSpPr>
        <p:spPr>
          <a:xfrm>
            <a:off x="6103419" y="3630736"/>
            <a:ext cx="565212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5000"/>
              </a:lnSpc>
            </a:pPr>
            <a:r>
              <a:rPr lang="ru-RU" altLang="ru-RU" sz="2800" b="1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ЕСТЬ ВОПРОСЫ?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259632" y="3645024"/>
            <a:ext cx="2964160" cy="492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prstClr val="white"/>
                </a:solidFill>
              </a:rPr>
              <a:t>8 (495) 981-60-35</a:t>
            </a:r>
            <a:endParaRPr lang="ru-RU" sz="2000" b="1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333081" y="4037183"/>
            <a:ext cx="2746695" cy="492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en-US" sz="2400" b="1" dirty="0">
                <a:solidFill>
                  <a:prstClr val="white"/>
                </a:solidFill>
              </a:rPr>
              <a:t>info@scentr.pro</a:t>
            </a:r>
            <a:endParaRPr lang="ru-RU" sz="2000" b="1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3598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22187</TotalTime>
  <Words>1018</Words>
  <Application>Microsoft Office PowerPoint</Application>
  <PresentationFormat>Произвольный</PresentationFormat>
  <Paragraphs>122</Paragraphs>
  <Slides>9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111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Карина Красноглазова</cp:lastModifiedBy>
  <cp:revision>330</cp:revision>
  <cp:lastPrinted>2019-04-01T13:10:04Z</cp:lastPrinted>
  <dcterms:created xsi:type="dcterms:W3CDTF">2014-06-24T14:49:40Z</dcterms:created>
  <dcterms:modified xsi:type="dcterms:W3CDTF">2019-05-22T09:07:28Z</dcterms:modified>
</cp:coreProperties>
</file>